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14" r:id="rId2"/>
  </p:sldMasterIdLst>
  <p:sldIdLst>
    <p:sldId id="272" r:id="rId3"/>
    <p:sldId id="257" r:id="rId4"/>
    <p:sldId id="267" r:id="rId5"/>
    <p:sldId id="273" r:id="rId6"/>
    <p:sldId id="259" r:id="rId7"/>
    <p:sldId id="260" r:id="rId8"/>
    <p:sldId id="262" r:id="rId9"/>
    <p:sldId id="263" r:id="rId10"/>
    <p:sldId id="265" r:id="rId11"/>
    <p:sldId id="264" r:id="rId12"/>
    <p:sldId id="26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1F9"/>
    <a:srgbClr val="FC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A2573-55CF-5055-789D-7EF2268E360F}" v="7" dt="2022-11-05T14:51:29.117"/>
    <p1510:client id="{33AB25FF-0DF4-F6B7-2EB8-5327C21F5DDE}" v="1580" dt="2022-11-06T02:54:32.490"/>
    <p1510:client id="{3FD49706-C53E-57B6-B7DC-76023FC08C2E}" v="761" dt="2022-11-05T21:32:26.216"/>
    <p1510:client id="{5E162955-1F67-8909-203F-918513364061}" v="373" dt="2022-11-06T03:51:54.084"/>
    <p1510:client id="{66AFD187-1BD5-E4A9-F65D-0082308F6265}" v="343" dt="2022-11-05T21:28:34.838"/>
    <p1510:client id="{9D03C9AC-29AA-4E83-99CB-B24D7B050F08}" v="1" dt="2022-11-05T19:59:30.397"/>
    <p1510:client id="{BB154EDD-450D-86F2-918B-D73EB642F28E}" v="2" dt="2022-11-05T14:43:50.595"/>
    <p1510:client id="{C5C8A519-C52E-0194-68A0-32ABB1CD99C0}" v="1" dt="2022-11-05T22:16:31.400"/>
    <p1510:client id="{DF933374-5315-9EC5-FC98-1500F82FBC50}" v="254" dt="2022-11-06T01:44:22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01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4677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822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7634604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39750" y="2564904"/>
            <a:ext cx="4512501" cy="1397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4800">
                <a:ea typeface="맑은 고딕" pitchFamily="50" charset="-127"/>
              </a:rPr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39552" y="4005064"/>
            <a:ext cx="4512501" cy="641571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INSTERT THE TITLE OF YOUR </a:t>
            </a:r>
          </a:p>
          <a:p>
            <a:pPr lvl="0"/>
            <a:r>
              <a:rPr lang="en-US" altLang="ko-KR"/>
              <a:t>PRESENTATION HERE</a:t>
            </a:r>
            <a:endParaRPr lang="ko-KR" altLang="en-US"/>
          </a:p>
        </p:txBody>
      </p:sp>
      <p:sp>
        <p:nvSpPr>
          <p:cNvPr id="3" name="Oval 2"/>
          <p:cNvSpPr/>
          <p:nvPr userDrawn="1"/>
        </p:nvSpPr>
        <p:spPr>
          <a:xfrm>
            <a:off x="3972264" y="1328267"/>
            <a:ext cx="4320480" cy="432048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1745966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017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4575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48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4494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0773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593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4575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585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3879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31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4677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822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7634604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39750" y="2564904"/>
            <a:ext cx="4512501" cy="13976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4800">
                <a:ea typeface="맑은 고딕" pitchFamily="50" charset="-127"/>
              </a:rPr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39552" y="4005064"/>
            <a:ext cx="4512501" cy="641571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INSTERT THE TITLE OF YOUR </a:t>
            </a:r>
          </a:p>
          <a:p>
            <a:pPr lvl="0"/>
            <a:r>
              <a:rPr lang="en-US" altLang="ko-KR"/>
              <a:t>PRESENTATION HERE</a:t>
            </a:r>
            <a:endParaRPr lang="ko-KR" altLang="en-US"/>
          </a:p>
        </p:txBody>
      </p:sp>
      <p:sp>
        <p:nvSpPr>
          <p:cNvPr id="3" name="Oval 2"/>
          <p:cNvSpPr/>
          <p:nvPr userDrawn="1"/>
        </p:nvSpPr>
        <p:spPr>
          <a:xfrm>
            <a:off x="3972264" y="1328267"/>
            <a:ext cx="4320480" cy="432048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174596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48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449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0773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5933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58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3879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31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3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3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TEED.2018.8534807" TargetMode="External"/><Relationship Id="rId7" Type="http://schemas.openxmlformats.org/officeDocument/2006/relationships/hyperlink" Target="https://rdcu.be/cUtyt" TargetMode="External"/><Relationship Id="rId2" Type="http://schemas.openxmlformats.org/officeDocument/2006/relationships/hyperlink" Target="https://www.researchgate.net/publication/347356900_Audio_Pre-Processing_For_Deep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ICICS49469.2020.239505" TargetMode="External"/><Relationship Id="rId5" Type="http://schemas.openxmlformats.org/officeDocument/2006/relationships/hyperlink" Target="https://distill.pub/2017/ctc/" TargetMode="External"/><Relationship Id="rId4" Type="http://schemas.openxmlformats.org/officeDocument/2006/relationships/hyperlink" Target="https://doi.org/10.1109/ICASSP.2019.8682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abs/1912.0667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2" y="2254186"/>
            <a:ext cx="12204387" cy="1426410"/>
          </a:xfrm>
          <a:solidFill>
            <a:schemeClr val="bg1"/>
          </a:solidFill>
        </p:spPr>
        <p:txBody>
          <a:bodyPr vert="horz" lIns="121920" tIns="60960" rIns="121920" bIns="60960" rtlCol="0" anchor="ctr">
            <a:normAutofit fontScale="92500" lnSpcReduction="10000"/>
          </a:bodyPr>
          <a:lstStyle/>
          <a:p>
            <a:r>
              <a:rPr lang="en-US" b="0">
                <a:solidFill>
                  <a:schemeClr val="tx1"/>
                </a:solidFill>
                <a:ea typeface="+mn-lt"/>
                <a:cs typeface="+mn-lt"/>
              </a:rPr>
              <a:t>End-to-End Translation of Contemporary Egyptian Arabic Dialect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9647" y="4017621"/>
            <a:ext cx="4512501" cy="641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>
                <a:ea typeface="+mn-lt"/>
                <a:cs typeface="+mn-lt"/>
              </a:rPr>
              <a:t>Project ID: AI_Microsoft1_May2022</a:t>
            </a:r>
          </a:p>
          <a:p>
            <a:r>
              <a:rPr lang="en-US" b="0">
                <a:cs typeface="Calibri"/>
              </a:rPr>
              <a:t>Team ID: AI-5</a:t>
            </a:r>
          </a:p>
          <a:p>
            <a:endParaRPr lang="en-US" b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A00C7CE-68DF-85C6-7E24-32C0AC55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618" y="5405829"/>
            <a:ext cx="1516829" cy="61262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9FFE91E-BA87-14E7-40F1-BEBD0BB4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385" y="6226279"/>
            <a:ext cx="2247900" cy="517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77AE0-A55B-BE13-D74B-14D4F3991A9C}"/>
              </a:ext>
            </a:extLst>
          </p:cNvPr>
          <p:cNvSpPr txBox="1"/>
          <p:nvPr/>
        </p:nvSpPr>
        <p:spPr>
          <a:xfrm>
            <a:off x="1121297" y="4943354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4C472FE-A239-57DE-C73F-AEAB43815155}"/>
              </a:ext>
            </a:extLst>
          </p:cNvPr>
          <p:cNvSpPr>
            <a:spLocks noGrp="1"/>
          </p:cNvSpPr>
          <p:nvPr/>
        </p:nvSpPr>
        <p:spPr>
          <a:xfrm>
            <a:off x="101587" y="4192833"/>
            <a:ext cx="6458462" cy="2604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latin typeface="Times New Roman"/>
                <a:ea typeface="+mn-lt"/>
                <a:cs typeface="+mn-lt"/>
              </a:rPr>
              <a:t>Presented by:</a:t>
            </a:r>
            <a:endParaRPr lang="en-US" sz="1600" b="1" dirty="0">
              <a:latin typeface="Times New Roman"/>
              <a:cs typeface="Calibri" panose="020F0502020204030204"/>
            </a:endParaRPr>
          </a:p>
          <a:p>
            <a:pPr algn="l"/>
            <a:r>
              <a:rPr lang="en-US" sz="1600" b="1" dirty="0">
                <a:latin typeface="Times New Roman"/>
                <a:ea typeface="+mn-lt"/>
                <a:cs typeface="+mn-lt"/>
              </a:rPr>
              <a:t>Eman Ahmed Abdelaziz Mohamed, 300327227</a:t>
            </a:r>
            <a:endParaRPr lang="en-US" sz="1600" b="1" dirty="0">
              <a:latin typeface="Times New Roman"/>
              <a:cs typeface="Calibri" panose="020F0502020204030204"/>
            </a:endParaRPr>
          </a:p>
          <a:p>
            <a:pPr algn="l"/>
            <a:r>
              <a:rPr lang="en-US" sz="1600" b="1" dirty="0">
                <a:latin typeface="Times New Roman"/>
                <a:ea typeface="+mn-lt"/>
                <a:cs typeface="Times New Roman"/>
              </a:rPr>
              <a:t>Yomna Mohamed Sayed, 300327306</a:t>
            </a:r>
            <a:endParaRPr lang="en-US" b="1" dirty="0">
              <a:cs typeface="Calibri"/>
            </a:endParaRPr>
          </a:p>
          <a:p>
            <a:pPr algn="l"/>
            <a:r>
              <a:rPr lang="en-US" sz="1600" b="1" dirty="0">
                <a:latin typeface="Times New Roman"/>
                <a:ea typeface="+mn-lt"/>
                <a:cs typeface="+mn-lt"/>
              </a:rPr>
              <a:t>Sondos Mohammed Hussein Ali, 300327219</a:t>
            </a:r>
            <a:endParaRPr lang="en-US" sz="1600" b="1" dirty="0">
              <a:latin typeface="Times New Roman"/>
              <a:cs typeface="Calibri" panose="020F0502020204030204"/>
            </a:endParaRPr>
          </a:p>
          <a:p>
            <a:pPr algn="l"/>
            <a:r>
              <a:rPr lang="en-US" sz="1600" b="1" dirty="0">
                <a:latin typeface="Times New Roman"/>
                <a:ea typeface="+mn-lt"/>
                <a:cs typeface="+mn-lt"/>
              </a:rPr>
              <a:t>Ahmed Abdo Amin Abdo,300327306</a:t>
            </a:r>
            <a:endParaRPr lang="en-US" sz="1600" b="1" dirty="0">
              <a:latin typeface="Times New Roman"/>
              <a:cs typeface="Calibri" panose="020F0502020204030204"/>
            </a:endParaRPr>
          </a:p>
          <a:p>
            <a:pPr algn="l"/>
            <a:r>
              <a:rPr lang="en-US" sz="1600" b="1" dirty="0">
                <a:latin typeface="Times New Roman"/>
                <a:cs typeface="Times New Roman"/>
              </a:rPr>
              <a:t>Alaa Tohamy Mohamed Abdelwahab, 300327217</a:t>
            </a:r>
            <a:endParaRPr lang="en-US" b="1" dirty="0"/>
          </a:p>
          <a:p>
            <a:pPr algn="l"/>
            <a:endParaRPr lang="en-US" sz="1600" dirty="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7884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93C1-5ED2-6966-668B-64B355B4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11" y="135276"/>
            <a:ext cx="6200691" cy="119087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/>
                <a:ea typeface="+mj-lt"/>
                <a:cs typeface="+mj-lt"/>
              </a:rPr>
              <a:t>Critical Requirements 4 Cont. :-</a:t>
            </a:r>
            <a:endParaRPr lang="en-US" sz="3200" dirty="0">
              <a:latin typeface="Times New Roman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1AF36-78C0-7BC0-F10B-63E3CCC0D13E}"/>
              </a:ext>
            </a:extLst>
          </p:cNvPr>
          <p:cNvSpPr txBox="1"/>
          <p:nvPr/>
        </p:nvSpPr>
        <p:spPr>
          <a:xfrm>
            <a:off x="177783" y="1112213"/>
            <a:ext cx="71004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/>
                <a:cs typeface="Calibri"/>
              </a:rPr>
              <a:t>End to End model architecture.</a:t>
            </a:r>
            <a:endParaRPr lang="en-US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 panose="020F0502020204030204"/>
              </a:rPr>
              <a:t>Pre trained model on Arabic language. </a:t>
            </a:r>
          </a:p>
          <a:p>
            <a:pPr algn="l"/>
            <a:endParaRPr lang="en-US" dirty="0">
              <a:latin typeface="Times New Roman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F7429-6577-1FD6-C39F-B7FA0AA47341}"/>
              </a:ext>
            </a:extLst>
          </p:cNvPr>
          <p:cNvSpPr txBox="1"/>
          <p:nvPr/>
        </p:nvSpPr>
        <p:spPr>
          <a:xfrm>
            <a:off x="53776" y="2401758"/>
            <a:ext cx="620720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Solution Design:-</a:t>
            </a:r>
            <a:endParaRPr lang="en-US" sz="3200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FFD6-4150-4AED-3D74-E188E1FEBCD9}"/>
              </a:ext>
            </a:extLst>
          </p:cNvPr>
          <p:cNvSpPr txBox="1"/>
          <p:nvPr/>
        </p:nvSpPr>
        <p:spPr>
          <a:xfrm>
            <a:off x="177783" y="3261371"/>
            <a:ext cx="1083399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Whisper is an automatic speech recognition (ASR) system trained on 680,000 hours of multilingual and multitask supervised data collected from the web.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Whisper architecture is  end-to-end approach,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It used Python 3.9.9 and </a:t>
            </a:r>
            <a:r>
              <a:rPr lang="en-US" dirty="0">
                <a:ea typeface="+mn-lt"/>
                <a:cs typeface="+mn-lt"/>
                <a:hlinkClick r:id="rId2"/>
              </a:rPr>
              <a:t>PyTorch</a:t>
            </a:r>
            <a:r>
              <a:rPr lang="en-US" dirty="0">
                <a:ea typeface="+mn-lt"/>
                <a:cs typeface="+mn-lt"/>
              </a:rPr>
              <a:t> 1.10.1 to train and test models</a:t>
            </a:r>
            <a:endParaRPr lang="en-US" dirty="0"/>
          </a:p>
          <a:p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Times New Roman"/>
                <a:cs typeface="Times New Roman"/>
              </a:rPr>
              <a:t>Whisper word error rate (WER) is 17.4 in Arabic language.</a:t>
            </a:r>
            <a:endParaRPr lang="en-US" dirty="0">
              <a:cs typeface="Calibri"/>
            </a:endParaRPr>
          </a:p>
          <a:p>
            <a:endParaRPr lang="en-US" dirty="0">
              <a:latin typeface="Calibri"/>
              <a:cs typeface="Calibri" panose="020F0502020204030204"/>
            </a:endParaRPr>
          </a:p>
          <a:p>
            <a:r>
              <a:rPr lang="en-US" dirty="0">
                <a:latin typeface="Times New Roman"/>
                <a:cs typeface="Calibri" panose="020F0502020204030204"/>
              </a:rPr>
              <a:t>Our status is fine-tuning whisper model.</a:t>
            </a:r>
          </a:p>
          <a:p>
            <a:endParaRPr lang="en-US" dirty="0">
              <a:latin typeface="Times New Roman"/>
              <a:cs typeface="Calibri" panose="020F0502020204030204"/>
            </a:endParaRPr>
          </a:p>
          <a:p>
            <a:endParaRPr lang="en-US" dirty="0">
              <a:latin typeface="Times New Roman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DB987-DF70-CC19-5D85-6F15FA81217C}"/>
              </a:ext>
            </a:extLst>
          </p:cNvPr>
          <p:cNvSpPr txBox="1"/>
          <p:nvPr/>
        </p:nvSpPr>
        <p:spPr>
          <a:xfrm>
            <a:off x="9175304" y="73733"/>
            <a:ext cx="3299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Eman Mohamed: 300327227</a:t>
            </a:r>
            <a:endParaRPr lang="en-US" dirty="0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8565C13-733A-5203-2CDD-CD5EDD6D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75" y="5116662"/>
            <a:ext cx="6190342" cy="1606062"/>
          </a:xfrm>
          <a:prstGeom prst="rect">
            <a:avLst/>
          </a:prstGeom>
        </p:spPr>
      </p:pic>
      <p:pic>
        <p:nvPicPr>
          <p:cNvPr id="4" name="Graphic 4" descr="Two speech bubbles">
            <a:extLst>
              <a:ext uri="{FF2B5EF4-FFF2-40B4-BE49-F238E27FC236}">
                <a16:creationId xmlns:a16="http://schemas.microsoft.com/office/drawing/2014/main" id="{C72E0721-C3FF-A17B-0768-54D91DA01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1891" y="-106260"/>
            <a:ext cx="1673942" cy="16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75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54-289D-2F7C-69D4-58B2212D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References:-</a:t>
            </a:r>
            <a:endParaRPr lang="en-US" sz="3600" dirty="0">
              <a:latin typeface="Times New Roman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2008-B9C6-8511-8387-75B60832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825625"/>
            <a:ext cx="11277599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[1] Audio Pre-Processing For Deep Learning </a:t>
            </a:r>
            <a:endParaRPr lang="en-US" dirty="0">
              <a:latin typeface="Times New Roman"/>
              <a:cs typeface="Calibri" panose="020F0502020204030204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Link:  </a:t>
            </a:r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https://www.researchgate.net/publication/347356900_Audio_Pre-Processing_For_Deep_Learning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[2]Denoising Speech for MFCC Feature Extraction Using Wavelet Transformation in Speech Recognition System DOI: </a:t>
            </a:r>
            <a:r>
              <a:rPr lang="en-US" dirty="0">
                <a:latin typeface="Times New Roman"/>
                <a:ea typeface="+mn-lt"/>
                <a:cs typeface="+mn-lt"/>
                <a:hlinkClick r:id="rId3"/>
              </a:rPr>
              <a:t>10.1109/ICITEED.2018.8534807</a:t>
            </a:r>
            <a:r>
              <a:rPr lang="en-US" dirty="0">
                <a:latin typeface="Times New Roman"/>
                <a:ea typeface="+mn-lt"/>
                <a:cs typeface="+mn-lt"/>
              </a:rPr>
              <a:t>  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[3] Improving CTC Using Stimulated Learning for Sequence Modeling DOI: </a:t>
            </a:r>
            <a:r>
              <a:rPr lang="en-US" dirty="0">
                <a:latin typeface="Times New Roman"/>
                <a:ea typeface="+mn-lt"/>
                <a:cs typeface="+mn-lt"/>
                <a:hlinkClick r:id="rId4"/>
              </a:rPr>
              <a:t>10.1109/ICASSP.2019.8682700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[4]Sequence </a:t>
            </a:r>
            <a:r>
              <a:rPr lang="en-US" dirty="0" err="1">
                <a:latin typeface="Times New Roman"/>
                <a:ea typeface="+mn-lt"/>
                <a:cs typeface="+mn-lt"/>
              </a:rPr>
              <a:t>ModelingWith</a:t>
            </a:r>
            <a:r>
              <a:rPr lang="en-US" dirty="0">
                <a:latin typeface="Times New Roman"/>
                <a:ea typeface="+mn-lt"/>
                <a:cs typeface="+mn-lt"/>
              </a:rPr>
              <a:t> CTC  Link: </a:t>
            </a:r>
            <a:r>
              <a:rPr lang="en-US" dirty="0">
                <a:latin typeface="Times New Roman"/>
                <a:ea typeface="+mn-lt"/>
                <a:cs typeface="+mn-lt"/>
                <a:hlinkClick r:id="rId5"/>
              </a:rPr>
              <a:t>https://distill.pub/2017/ctc/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[5] Neural Machine Translation from Jordanian Dialect to Modern Standard Arabic DOI: </a:t>
            </a:r>
            <a:r>
              <a:rPr lang="en-US" dirty="0">
                <a:latin typeface="Times New Roman"/>
                <a:ea typeface="+mn-lt"/>
                <a:cs typeface="+mn-lt"/>
                <a:hlinkClick r:id="rId6"/>
              </a:rPr>
              <a:t>10.1109/ICICS49469.2020.239505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[6] CRAN: A Hybrid CNN-RNN Attention-Based Model for Arabic Machine Translation link: </a:t>
            </a:r>
            <a:r>
              <a:rPr lang="en-US" dirty="0">
                <a:latin typeface="Times New Roman"/>
                <a:ea typeface="+mn-lt"/>
                <a:cs typeface="+mn-lt"/>
                <a:hlinkClick r:id="rId7"/>
              </a:rPr>
              <a:t>https://rdcu.be/cUtyt</a:t>
            </a:r>
            <a:endParaRPr lang="en-US" dirty="0">
              <a:latin typeface="Times New Roman"/>
              <a:cs typeface="Times New Roman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241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79512-38A1-2C54-BEA7-DA0E6FCD5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3133" y="2321243"/>
            <a:ext cx="4615133" cy="158759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Calibri Light"/>
                <a:cs typeface="Arial"/>
              </a:rPr>
              <a:t>Thank You, Any Questions ?</a:t>
            </a:r>
          </a:p>
          <a:p>
            <a:endParaRPr lang="en-US">
              <a:solidFill>
                <a:srgbClr val="000000"/>
              </a:solidFill>
              <a:ea typeface="Calibri Light"/>
            </a:endParaRPr>
          </a:p>
        </p:txBody>
      </p:sp>
      <p:pic>
        <p:nvPicPr>
          <p:cNvPr id="5" name="Graphic 5" descr="Voice outline">
            <a:extLst>
              <a:ext uri="{FF2B5EF4-FFF2-40B4-BE49-F238E27FC236}">
                <a16:creationId xmlns:a16="http://schemas.microsoft.com/office/drawing/2014/main" id="{F5A589E4-D570-B461-6D55-2FC1B854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72" y="1764102"/>
            <a:ext cx="2725947" cy="2237116"/>
          </a:xfrm>
          <a:prstGeom prst="rect">
            <a:avLst/>
          </a:prstGeom>
        </p:spPr>
      </p:pic>
      <p:pic>
        <p:nvPicPr>
          <p:cNvPr id="9" name="Graphic 9" descr="A brushstroke">
            <a:extLst>
              <a:ext uri="{FF2B5EF4-FFF2-40B4-BE49-F238E27FC236}">
                <a16:creationId xmlns:a16="http://schemas.microsoft.com/office/drawing/2014/main" id="{21E8B81A-E629-217F-B424-E3BF7EE9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1925" y="3975340"/>
            <a:ext cx="3450567" cy="2875473"/>
          </a:xfrm>
          <a:prstGeom prst="rect">
            <a:avLst/>
          </a:prstGeom>
        </p:spPr>
      </p:pic>
      <p:pic>
        <p:nvPicPr>
          <p:cNvPr id="10" name="Graphic 9" descr="A brushstroke">
            <a:extLst>
              <a:ext uri="{FF2B5EF4-FFF2-40B4-BE49-F238E27FC236}">
                <a16:creationId xmlns:a16="http://schemas.microsoft.com/office/drawing/2014/main" id="{70F5C04A-7DAB-9D7C-962B-7AE8DB8B9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1208" y="3472132"/>
            <a:ext cx="4572000" cy="28754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B13A6A-F2BD-18E6-C390-714D4D576312}"/>
              </a:ext>
            </a:extLst>
          </p:cNvPr>
          <p:cNvCxnSpPr/>
          <p:nvPr/>
        </p:nvCxnSpPr>
        <p:spPr>
          <a:xfrm>
            <a:off x="3050877" y="2871158"/>
            <a:ext cx="1273833" cy="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52D24-CB06-52CB-6702-7EBDED55EC23}"/>
              </a:ext>
            </a:extLst>
          </p:cNvPr>
          <p:cNvCxnSpPr/>
          <p:nvPr/>
        </p:nvCxnSpPr>
        <p:spPr>
          <a:xfrm>
            <a:off x="6860876" y="2871158"/>
            <a:ext cx="1503871" cy="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C3ABD2F1-0760-83DF-2FFF-D0CC7317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912" y="1571625"/>
            <a:ext cx="2400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8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ECE4-BD34-FACD-ACDF-AFD1AD7F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7" y="118818"/>
            <a:ext cx="12042627" cy="187265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Problem Definition:-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1800" dirty="0">
                <a:latin typeface="Times New Roman"/>
                <a:ea typeface="+mj-lt"/>
                <a:cs typeface="+mj-lt"/>
              </a:rPr>
              <a:t>According to the literature review of the machine translation domain, there is no speech translation model based on the end to end architecture for the Egyptian dialect language.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DC876C-0E93-0E60-C835-0C3B9899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4" y="2079876"/>
            <a:ext cx="10021519" cy="14618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Potential Benefits to Sponsor/Users:</a:t>
            </a: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 People can communicate easily without studying the entire language .</a:t>
            </a:r>
            <a:endParaRPr lang="en-US" sz="180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companies can offer training and other eLearning in a multilingual format.</a:t>
            </a:r>
            <a:endParaRPr lang="en-US" sz="1600" dirty="0">
              <a:latin typeface="Times New Roman"/>
              <a:ea typeface="+mn-lt"/>
              <a:cs typeface="Times New Roman"/>
            </a:endParaRPr>
          </a:p>
          <a:p>
            <a:endParaRPr lang="en-US" sz="1400" dirty="0">
              <a:latin typeface="Times New Roman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 b="1">
              <a:latin typeface="Times New Roman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1985-6E60-9C3D-625B-349A45221F31}"/>
              </a:ext>
            </a:extLst>
          </p:cNvPr>
          <p:cNvSpPr txBox="1"/>
          <p:nvPr/>
        </p:nvSpPr>
        <p:spPr>
          <a:xfrm>
            <a:off x="340655" y="4179258"/>
            <a:ext cx="563719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+mn-lt"/>
                <a:cs typeface="+mn-lt"/>
              </a:rPr>
              <a:t>Project Mentor:</a:t>
            </a:r>
            <a:endParaRPr lang="en-US" sz="2000" b="1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                   ○Dr. Soha </a:t>
            </a:r>
            <a:r>
              <a:rPr lang="en-US" err="1">
                <a:latin typeface="Times New Roman"/>
                <a:ea typeface="+mn-lt"/>
                <a:cs typeface="+mn-lt"/>
              </a:rPr>
              <a:t>Makady</a:t>
            </a:r>
            <a:endParaRPr lang="en-US" err="1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sz="2000" b="1">
                <a:latin typeface="Times New Roman"/>
                <a:ea typeface="+mn-lt"/>
                <a:cs typeface="+mn-lt"/>
              </a:rPr>
              <a:t>Project Sponsor:</a:t>
            </a:r>
            <a:endParaRPr lang="en-US" sz="2000" b="1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                  ○Dr. Ahmed Tawfik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sz="2000" b="1">
                <a:latin typeface="Times New Roman"/>
                <a:ea typeface="+mn-lt"/>
                <a:cs typeface="+mn-lt"/>
              </a:rPr>
              <a:t>Project uOttawa support:</a:t>
            </a:r>
            <a:endParaRPr lang="en-US" sz="2000" b="1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         </a:t>
            </a:r>
            <a:r>
              <a:rPr lang="en-US">
                <a:latin typeface="Times New Roman"/>
                <a:ea typeface="+mn-lt"/>
                <a:cs typeface="Calibri"/>
              </a:rPr>
              <a:t>        </a:t>
            </a:r>
            <a:r>
              <a:rPr lang="en-US">
                <a:latin typeface="Times New Roman"/>
                <a:ea typeface="+mn-lt"/>
                <a:cs typeface="Times New Roman"/>
              </a:rPr>
              <a:t>○</a:t>
            </a:r>
            <a:r>
              <a:rPr lang="en-US">
                <a:latin typeface="Times New Roman"/>
                <a:ea typeface="+mn-lt"/>
                <a:cs typeface="+mn-lt"/>
              </a:rPr>
              <a:t>Dr. Wail </a:t>
            </a:r>
            <a:r>
              <a:rPr lang="en-US" err="1">
                <a:latin typeface="Times New Roman"/>
                <a:ea typeface="+mn-lt"/>
                <a:cs typeface="+mn-lt"/>
              </a:rPr>
              <a:t>Mardidni</a:t>
            </a:r>
            <a:endParaRPr lang="en-US" err="1">
              <a:latin typeface="Times New Roman"/>
              <a:cs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4" name="Graphic 3" descr="Two squares and a zigzag line">
            <a:extLst>
              <a:ext uri="{FF2B5EF4-FFF2-40B4-BE49-F238E27FC236}">
                <a16:creationId xmlns:a16="http://schemas.microsoft.com/office/drawing/2014/main" id="{226D29A3-FAF7-6044-5DAD-AF8A8952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905" y="3098320"/>
            <a:ext cx="5089585" cy="46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813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7932-F714-3602-CDE2-E49C5005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3444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Prototype using Figma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E01A625-00A0-18CB-75AD-768F4FCF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1367399"/>
            <a:ext cx="4626634" cy="461203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20817D-50C0-B7EF-0DD0-8CCE3D99B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97" y="1223752"/>
            <a:ext cx="4813540" cy="47555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ED8BEB-B4E1-8667-83DA-599B24E6D785}"/>
              </a:ext>
            </a:extLst>
          </p:cNvPr>
          <p:cNvSpPr>
            <a:spLocks noGrp="1"/>
          </p:cNvSpPr>
          <p:nvPr/>
        </p:nvSpPr>
        <p:spPr>
          <a:xfrm>
            <a:off x="298703" y="5754416"/>
            <a:ext cx="10894402" cy="1099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  <a:p>
            <a:r>
              <a:rPr lang="en-US" sz="1700">
                <a:ea typeface="+mn-lt"/>
                <a:cs typeface="+mn-lt"/>
              </a:rPr>
              <a:t>Clickable Prototype : https://www.figma.com/proto/eKMolYJxOugIyeGhhOpK0A/siphome-landing-page-agensip?page-id=0%3A1&amp;node-id=0%3A2&amp;viewport=-114%2C-1174%2C0.54&amp;scaling=min-zoom&amp;starting-point-node-id=0%3A2</a:t>
            </a: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6068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FC5C-654D-B7A3-D7AD-87DE89D2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Project DEMO</a:t>
            </a:r>
          </a:p>
        </p:txBody>
      </p:sp>
      <p:pic>
        <p:nvPicPr>
          <p:cNvPr id="4" name="LastVersion">
            <a:hlinkClick r:id="" action="ppaction://media"/>
            <a:extLst>
              <a:ext uri="{FF2B5EF4-FFF2-40B4-BE49-F238E27FC236}">
                <a16:creationId xmlns:a16="http://schemas.microsoft.com/office/drawing/2014/main" id="{52101D76-0BED-5413-B03B-BB0D909C82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787121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DEB4-52F4-4F0F-5074-E529D54E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" y="-3957"/>
            <a:ext cx="7537785" cy="69390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/>
                <a:ea typeface="+mj-lt"/>
                <a:cs typeface="+mj-lt"/>
              </a:rPr>
              <a:t>Critical Requirements 1 :-</a:t>
            </a:r>
            <a:endParaRPr lang="en-US" sz="3200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BAFC-4007-F9FF-98C2-874D9556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" y="740892"/>
            <a:ext cx="6740977" cy="16410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/>
                <a:ea typeface="+mn-lt"/>
                <a:cs typeface="+mn-lt"/>
              </a:rPr>
              <a:t>• 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low resource language .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/>
                <a:ea typeface="+mn-lt"/>
                <a:cs typeface="+mn-lt"/>
              </a:rPr>
              <a:t>• 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Collecting data manually</a:t>
            </a:r>
            <a:endParaRPr lang="en-US" sz="2400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 sz="2400" dirty="0">
              <a:latin typeface="Times New Roman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33FB5-DE54-F350-65AB-E82E2206595B}"/>
              </a:ext>
            </a:extLst>
          </p:cNvPr>
          <p:cNvSpPr txBox="1"/>
          <p:nvPr/>
        </p:nvSpPr>
        <p:spPr>
          <a:xfrm>
            <a:off x="-1823" y="2300583"/>
            <a:ext cx="598935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Solution Design:-</a:t>
            </a:r>
            <a:endParaRPr lang="en-US" sz="3200" b="1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3C4B7-E342-572D-BA25-F69B84F2711A}"/>
              </a:ext>
            </a:extLst>
          </p:cNvPr>
          <p:cNvSpPr txBox="1"/>
          <p:nvPr/>
        </p:nvSpPr>
        <p:spPr>
          <a:xfrm>
            <a:off x="9252" y="3168246"/>
            <a:ext cx="713798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•   We collected about 400 hours in Egyptian dialect from English movies dubbed, Arabic films, series and YouTube videos with their transcript  </a:t>
            </a:r>
            <a:r>
              <a:rPr lang="en-US" dirty="0" err="1">
                <a:latin typeface="Times New Roman"/>
                <a:ea typeface="+mn-lt"/>
                <a:cs typeface="+mn-lt"/>
              </a:rPr>
              <a:t>srt</a:t>
            </a:r>
            <a:r>
              <a:rPr lang="en-US" dirty="0">
                <a:latin typeface="Times New Roman"/>
                <a:ea typeface="+mn-lt"/>
                <a:cs typeface="+mn-lt"/>
              </a:rPr>
              <a:t> file in English.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    </a:t>
            </a:r>
            <a:r>
              <a:rPr lang="en-US" dirty="0" err="1">
                <a:latin typeface="Times New Roman"/>
                <a:ea typeface="+mn-lt"/>
                <a:cs typeface="+mn-lt"/>
              </a:rPr>
              <a:t>ALso</a:t>
            </a:r>
            <a:r>
              <a:rPr lang="en-US" dirty="0">
                <a:latin typeface="Times New Roman"/>
                <a:ea typeface="+mn-lt"/>
                <a:cs typeface="+mn-lt"/>
              </a:rPr>
              <a:t> Extracting subtitles from films by using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b="1" dirty="0">
                <a:latin typeface="Times New Roman"/>
                <a:ea typeface="+mn-lt"/>
                <a:cs typeface="+mn-lt"/>
              </a:rPr>
              <a:t>Video-subtitle-extractor</a:t>
            </a:r>
            <a:r>
              <a:rPr lang="en-US" dirty="0">
                <a:latin typeface="Times New Roman"/>
                <a:ea typeface="+mn-lt"/>
                <a:cs typeface="+mn-lt"/>
              </a:rPr>
              <a:t> (</a:t>
            </a:r>
            <a:r>
              <a:rPr lang="en-US" dirty="0" err="1">
                <a:latin typeface="Times New Roman"/>
                <a:ea typeface="+mn-lt"/>
                <a:cs typeface="+mn-lt"/>
              </a:rPr>
              <a:t>vse</a:t>
            </a:r>
            <a:r>
              <a:rPr lang="en-US" dirty="0">
                <a:latin typeface="Times New Roman"/>
                <a:ea typeface="+mn-lt"/>
                <a:cs typeface="+mn-lt"/>
              </a:rPr>
              <a:t>) a free, open-source tool.</a:t>
            </a:r>
            <a:endParaRPr lang="en-US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Prepare about 240,000 record of audio data.</a:t>
            </a:r>
          </a:p>
          <a:p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    Making the metadata file(with our python script), each record in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themetadata</a:t>
            </a:r>
            <a:r>
              <a:rPr lang="en-US" dirty="0">
                <a:latin typeface="Times New Roman"/>
                <a:ea typeface="+mn-lt"/>
                <a:cs typeface="+mn-lt"/>
              </a:rPr>
              <a:t> consists of the audio name and its translation.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8B7D12B-DBE1-E584-677C-10847A58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56" y="4745061"/>
            <a:ext cx="5544635" cy="202990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96666A-213A-158F-B563-F95919EB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03" y="2165248"/>
            <a:ext cx="4511615" cy="223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2CAD27-68A5-42A8-511E-A107E24118FF}"/>
              </a:ext>
            </a:extLst>
          </p:cNvPr>
          <p:cNvSpPr txBox="1"/>
          <p:nvPr/>
        </p:nvSpPr>
        <p:spPr>
          <a:xfrm>
            <a:off x="8712593" y="3903"/>
            <a:ext cx="34765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Calibri"/>
              </a:rPr>
              <a:t>Yomna Mohamed:300327306</a:t>
            </a:r>
            <a:endParaRPr lang="en-US" sz="2000" b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7195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93C1-5ED2-6966-668B-64B355B4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84389"/>
            <a:ext cx="5833310" cy="99469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/>
                <a:ea typeface="+mj-lt"/>
                <a:cs typeface="+mj-lt"/>
              </a:rPr>
              <a:t>Critical Requirements 2 :-</a:t>
            </a:r>
            <a:endParaRPr lang="en-US" sz="3200" dirty="0">
              <a:latin typeface="Times New Roman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1AF36-78C0-7BC0-F10B-63E3CCC0D13E}"/>
              </a:ext>
            </a:extLst>
          </p:cNvPr>
          <p:cNvSpPr txBox="1"/>
          <p:nvPr/>
        </p:nvSpPr>
        <p:spPr>
          <a:xfrm>
            <a:off x="487644" y="843122"/>
            <a:ext cx="71004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/>
                <a:ea typeface="+mn-lt"/>
                <a:cs typeface="+mn-lt"/>
              </a:rPr>
              <a:t>• prepare a data in a suitable format .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/>
                <a:ea typeface="+mn-lt"/>
                <a:cs typeface="+mn-lt"/>
              </a:rPr>
              <a:t>• feature extraction 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F7429-6577-1FD6-C39F-B7FA0AA47341}"/>
              </a:ext>
            </a:extLst>
          </p:cNvPr>
          <p:cNvSpPr txBox="1"/>
          <p:nvPr/>
        </p:nvSpPr>
        <p:spPr>
          <a:xfrm>
            <a:off x="3645" y="2421810"/>
            <a:ext cx="676867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Solution Design:-</a:t>
            </a:r>
            <a:endParaRPr lang="en-US" sz="3200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FFD6-4150-4AED-3D74-E188E1FEBCD9}"/>
              </a:ext>
            </a:extLst>
          </p:cNvPr>
          <p:cNvSpPr txBox="1"/>
          <p:nvPr/>
        </p:nvSpPr>
        <p:spPr>
          <a:xfrm>
            <a:off x="8100" y="3433143"/>
            <a:ext cx="1083399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• Using </a:t>
            </a:r>
            <a:r>
              <a:rPr lang="en-US" dirty="0" err="1">
                <a:latin typeface="Times New Roman"/>
                <a:ea typeface="+mn-lt"/>
                <a:cs typeface="+mn-lt"/>
              </a:rPr>
              <a:t>librosa</a:t>
            </a:r>
            <a:r>
              <a:rPr lang="en-US" dirty="0">
                <a:latin typeface="Times New Roman"/>
                <a:ea typeface="+mn-lt"/>
                <a:cs typeface="+mn-lt"/>
              </a:rPr>
              <a:t> to remove the start and end of the audio.</a:t>
            </a:r>
            <a:endParaRPr lang="en-US" dirty="0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•Make the length of each cutting audio is maximum 6 second.</a:t>
            </a:r>
            <a:endParaRPr lang="en-US" dirty="0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•Converting the text to numbers and to make its length suitable to enter the model.  </a:t>
            </a:r>
            <a:endParaRPr lang="en-US" dirty="0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•Doing normalization to the features.</a:t>
            </a:r>
            <a:endParaRPr lang="en-US" dirty="0">
              <a:latin typeface="Times New Roman"/>
              <a:cs typeface="Calibri" panose="020F0502020204030204"/>
            </a:endParaRPr>
          </a:p>
          <a:p>
            <a:endParaRPr lang="en-US">
              <a:latin typeface="Times New Roman"/>
              <a:cs typeface="Calibri" panose="020F0502020204030204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•Applying feature extraction technique as </a:t>
            </a:r>
            <a:r>
              <a:rPr lang="en-US" b="1" dirty="0">
                <a:latin typeface="Times New Roman"/>
                <a:ea typeface="+mn-lt"/>
                <a:cs typeface="+mn-lt"/>
              </a:rPr>
              <a:t>MFCC (</a:t>
            </a:r>
            <a:r>
              <a:rPr lang="en-US" dirty="0">
                <a:latin typeface="Times New Roman"/>
                <a:ea typeface="+mn-lt"/>
                <a:cs typeface="+mn-lt"/>
              </a:rPr>
              <a:t>Mel Frequency Cepstral Coefﬁcient</a:t>
            </a:r>
            <a:r>
              <a:rPr lang="en-US" b="1" dirty="0">
                <a:latin typeface="Times New Roman"/>
                <a:ea typeface="+mn-lt"/>
                <a:cs typeface="+mn-lt"/>
              </a:rPr>
              <a:t>)</a:t>
            </a:r>
            <a:r>
              <a:rPr lang="en-US" dirty="0">
                <a:latin typeface="Times New Roman"/>
                <a:ea typeface="+mn-lt"/>
                <a:cs typeface="+mn-lt"/>
              </a:rPr>
              <a:t> by using </a:t>
            </a:r>
            <a:r>
              <a:rPr lang="en-US" dirty="0" err="1">
                <a:latin typeface="Times New Roman"/>
                <a:ea typeface="+mn-lt"/>
                <a:cs typeface="+mn-lt"/>
              </a:rPr>
              <a:t>pytorch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96C6B6E-742D-C094-F535-675E242E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91" y="3097560"/>
            <a:ext cx="4281576" cy="1611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2EDB1-FCA4-8FA5-ABF2-703487BC22A6}"/>
              </a:ext>
            </a:extLst>
          </p:cNvPr>
          <p:cNvSpPr txBox="1"/>
          <p:nvPr/>
        </p:nvSpPr>
        <p:spPr>
          <a:xfrm>
            <a:off x="8812856" y="3903"/>
            <a:ext cx="34264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Calibri"/>
              </a:rPr>
              <a:t> Sondos Mohamed:300327219</a:t>
            </a:r>
            <a:endParaRPr lang="en-US" sz="2000" b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6552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93C1-5ED2-6966-668B-64B355B4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2" y="250106"/>
            <a:ext cx="10515600" cy="1325563"/>
          </a:xfrm>
        </p:spPr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Times New Roman"/>
              </a:rPr>
              <a:t>Solution Design Con.</a:t>
            </a:r>
            <a:endParaRPr lang="en-US" dirty="0">
              <a:cs typeface="Times New Roman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1AF36-78C0-7BC0-F10B-63E3CCC0D13E}"/>
              </a:ext>
            </a:extLst>
          </p:cNvPr>
          <p:cNvSpPr txBox="1"/>
          <p:nvPr/>
        </p:nvSpPr>
        <p:spPr>
          <a:xfrm>
            <a:off x="126129" y="1321736"/>
            <a:ext cx="71004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•This is a raw audio example after applying a pre-emphasis filter to :</a:t>
            </a:r>
            <a:endParaRPr lang="en-US" dirty="0"/>
          </a:p>
          <a:p>
            <a:pPr marL="285750" indent="-285750">
              <a:buFont typeface="Wingdings"/>
              <a:buChar char="q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ea typeface="+mn-lt"/>
                <a:cs typeface="+mn-lt"/>
              </a:rPr>
              <a:t>balance the frequency spectrum since high frequencies usually have smaller magnitudes compared to lower frequencies. 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ea typeface="+mn-lt"/>
                <a:cs typeface="+mn-lt"/>
              </a:rPr>
              <a:t> avoid numerical problems during the   Fourier transform operation.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ea typeface="+mn-lt"/>
                <a:cs typeface="+mn-lt"/>
              </a:rPr>
              <a:t> may also improve the Signal-to-Noise Ratio (SNR).</a:t>
            </a:r>
            <a:endParaRPr lang="en-US" dirty="0">
              <a:cs typeface="Calibri" panose="020F0502020204030204"/>
            </a:endParaRPr>
          </a:p>
          <a:p>
            <a:endParaRPr lang="en-US">
              <a:latin typeface="Times New Roman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FFD6-4150-4AED-3D74-E188E1FEBCD9}"/>
              </a:ext>
            </a:extLst>
          </p:cNvPr>
          <p:cNvSpPr txBox="1"/>
          <p:nvPr/>
        </p:nvSpPr>
        <p:spPr>
          <a:xfrm>
            <a:off x="405180" y="4357645"/>
            <a:ext cx="57731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Visualization of the data after applying feature extraction  </a:t>
            </a:r>
            <a:endParaRPr lang="en-US"/>
          </a:p>
          <a:p>
            <a:endParaRPr lang="en-US">
              <a:latin typeface="Times New Roman"/>
              <a:cs typeface="Calibri" panose="020F050202020403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BB70C41-A1FE-2CEB-313D-D1F7C442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72" y="3546932"/>
            <a:ext cx="4267199" cy="2265796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BBEE9DF-2EBF-F8D0-7122-CE8A9195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56" y="4288407"/>
            <a:ext cx="981075" cy="55280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D9FFBF-45C6-94A7-5B1B-28E25C67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80" y="1043892"/>
            <a:ext cx="3763991" cy="203851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BAE4D9-DE05-0460-1CA1-C2B53BC6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98" y="1714859"/>
            <a:ext cx="981075" cy="4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3D52EE-6B36-C62C-B035-8E26880F839B}"/>
              </a:ext>
            </a:extLst>
          </p:cNvPr>
          <p:cNvSpPr txBox="1"/>
          <p:nvPr/>
        </p:nvSpPr>
        <p:spPr>
          <a:xfrm>
            <a:off x="9203883" y="54035"/>
            <a:ext cx="3025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Calibri"/>
              </a:rPr>
              <a:t>Ahmed Abdo : </a:t>
            </a:r>
            <a:r>
              <a:rPr lang="en-US" sz="2000" b="1">
                <a:ea typeface="+mn-lt"/>
                <a:cs typeface="+mn-lt"/>
              </a:rPr>
              <a:t>300327306</a:t>
            </a:r>
            <a:endParaRPr lang="en-US" sz="2000" b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92417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93C1-5ED2-6966-668B-64B355B4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6" y="54309"/>
            <a:ext cx="10515600" cy="1325563"/>
          </a:xfrm>
        </p:spPr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Critical Requirements 3 :-</a:t>
            </a:r>
            <a:endParaRPr lang="en-US" sz="3600" dirty="0">
              <a:latin typeface="Times New Roman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1AF36-78C0-7BC0-F10B-63E3CCC0D13E}"/>
              </a:ext>
            </a:extLst>
          </p:cNvPr>
          <p:cNvSpPr txBox="1"/>
          <p:nvPr/>
        </p:nvSpPr>
        <p:spPr>
          <a:xfrm>
            <a:off x="656325" y="1011103"/>
            <a:ext cx="710045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Designing a web interface.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Connecting user interface with our model.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F7429-6577-1FD6-C39F-B7FA0AA47341}"/>
              </a:ext>
            </a:extLst>
          </p:cNvPr>
          <p:cNvSpPr txBox="1"/>
          <p:nvPr/>
        </p:nvSpPr>
        <p:spPr>
          <a:xfrm>
            <a:off x="446747" y="2331677"/>
            <a:ext cx="77412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Solution Design:-</a:t>
            </a:r>
            <a:endParaRPr lang="en-US" sz="3200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FFD6-4150-4AED-3D74-E188E1FEBCD9}"/>
              </a:ext>
            </a:extLst>
          </p:cNvPr>
          <p:cNvSpPr txBox="1"/>
          <p:nvPr/>
        </p:nvSpPr>
        <p:spPr>
          <a:xfrm>
            <a:off x="519442" y="3113594"/>
            <a:ext cx="109353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•Using HTML , CSS and </a:t>
            </a:r>
            <a:r>
              <a:rPr lang="en-US" err="1">
                <a:ea typeface="+mn-lt"/>
                <a:cs typeface="+mn-lt"/>
              </a:rPr>
              <a:t>Javascript</a:t>
            </a:r>
            <a:r>
              <a:rPr lang="en-US">
                <a:ea typeface="+mn-lt"/>
                <a:cs typeface="+mn-lt"/>
              </a:rPr>
              <a:t> for the design.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•Using  a flask library to connect our model with the user interface.</a:t>
            </a:r>
            <a:endParaRPr lang="en-US">
              <a:cs typeface="Calibri" panose="020F0502020204030204"/>
            </a:endParaRPr>
          </a:p>
          <a:p>
            <a:endParaRPr lang="en-US">
              <a:latin typeface="Times New Roman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C66F0-0019-FB61-FD2D-1885814AE966}"/>
              </a:ext>
            </a:extLst>
          </p:cNvPr>
          <p:cNvSpPr txBox="1"/>
          <p:nvPr/>
        </p:nvSpPr>
        <p:spPr>
          <a:xfrm>
            <a:off x="9447173" y="933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Ahmed Abdo :</a:t>
            </a:r>
            <a:r>
              <a:rPr lang="en-US" b="1"/>
              <a:t>300327306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612CE-0F4B-BB63-3385-8FA3986C1672}"/>
              </a:ext>
            </a:extLst>
          </p:cNvPr>
          <p:cNvSpPr txBox="1"/>
          <p:nvPr/>
        </p:nvSpPr>
        <p:spPr>
          <a:xfrm>
            <a:off x="446747" y="3772876"/>
            <a:ext cx="776998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cs typeface="Calibri"/>
              </a:rPr>
              <a:t>Evalution: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0C9770-EC02-60F3-C73A-05AE3967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66" y="357437"/>
            <a:ext cx="5906218" cy="2991804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BBDA0A-8029-570C-F3F8-B9467FDB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61" y="4621996"/>
            <a:ext cx="4894006" cy="11536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469C75-9424-F151-F150-0E07F378D213}"/>
              </a:ext>
            </a:extLst>
          </p:cNvPr>
          <p:cNvSpPr txBox="1"/>
          <p:nvPr/>
        </p:nvSpPr>
        <p:spPr>
          <a:xfrm>
            <a:off x="963561" y="42573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Incorrect</a:t>
            </a:r>
            <a:endParaRPr lang="en-US"/>
          </a:p>
        </p:txBody>
      </p:sp>
      <p:pic>
        <p:nvPicPr>
          <p:cNvPr id="17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420EE3-A6CB-2D5F-04B8-026F8906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626" y="4616985"/>
            <a:ext cx="5361039" cy="1163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DD78CC-2074-0199-61BB-D91DA64CDE65}"/>
              </a:ext>
            </a:extLst>
          </p:cNvPr>
          <p:cNvSpPr txBox="1"/>
          <p:nvPr/>
        </p:nvSpPr>
        <p:spPr>
          <a:xfrm>
            <a:off x="5928852" y="42942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Correct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19780-BB3A-3C1B-758F-3CE153C1AF7E}"/>
              </a:ext>
            </a:extLst>
          </p:cNvPr>
          <p:cNvSpPr txBox="1"/>
          <p:nvPr/>
        </p:nvSpPr>
        <p:spPr>
          <a:xfrm>
            <a:off x="803786" y="6002593"/>
            <a:ext cx="7696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model has not trained enough, so it needs training by large dataset.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A3E47B-BABA-7FE5-FFC1-527F3CA4F18A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410564" y="2074607"/>
            <a:ext cx="4280720" cy="25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5443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93C1-5ED2-6966-668B-64B355B4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178"/>
            <a:ext cx="5382126" cy="1405773"/>
          </a:xfrm>
        </p:spPr>
        <p:txBody>
          <a:bodyPr/>
          <a:lstStyle/>
          <a:p>
            <a:r>
              <a:rPr lang="en-US" sz="3200" b="1" dirty="0">
                <a:latin typeface="Times New Roman"/>
                <a:ea typeface="+mj-lt"/>
                <a:cs typeface="+mj-lt"/>
              </a:rPr>
              <a:t>Critical Requirements 4 :-</a:t>
            </a:r>
            <a:endParaRPr lang="en-US" sz="3200" dirty="0">
              <a:latin typeface="Times New Roman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1AF36-78C0-7BC0-F10B-63E3CCC0D13E}"/>
              </a:ext>
            </a:extLst>
          </p:cNvPr>
          <p:cNvSpPr txBox="1"/>
          <p:nvPr/>
        </p:nvSpPr>
        <p:spPr>
          <a:xfrm>
            <a:off x="246853" y="1717684"/>
            <a:ext cx="7100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End to End model architecture.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Pre trained model on Arabic language. 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F7429-6577-1FD6-C39F-B7FA0AA47341}"/>
              </a:ext>
            </a:extLst>
          </p:cNvPr>
          <p:cNvSpPr txBox="1"/>
          <p:nvPr/>
        </p:nvSpPr>
        <p:spPr>
          <a:xfrm>
            <a:off x="73830" y="3243589"/>
            <a:ext cx="553543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Solution Design:-</a:t>
            </a:r>
            <a:endParaRPr lang="en-US" sz="3200">
              <a:latin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FFD6-4150-4AED-3D74-E188E1FEBCD9}"/>
              </a:ext>
            </a:extLst>
          </p:cNvPr>
          <p:cNvSpPr txBox="1"/>
          <p:nvPr/>
        </p:nvSpPr>
        <p:spPr>
          <a:xfrm>
            <a:off x="247029" y="4185117"/>
            <a:ext cx="108339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err="1"/>
              <a:t>CoVoST</a:t>
            </a:r>
            <a:r>
              <a:rPr lang="en-US" b="1" dirty="0"/>
              <a:t>: A Large-Scale Multilingual Speech-To-Text Translation Corpus </a:t>
            </a:r>
            <a:r>
              <a:rPr lang="en-US" dirty="0"/>
              <a:t>based</a:t>
            </a:r>
            <a:r>
              <a:rPr lang="en-US" dirty="0">
                <a:ea typeface="+mn-lt"/>
                <a:cs typeface="+mn-lt"/>
              </a:rPr>
              <a:t> on </a:t>
            </a:r>
            <a:r>
              <a:rPr lang="en-US" dirty="0">
                <a:ea typeface="+mn-lt"/>
                <a:cs typeface="+mn-lt"/>
                <a:hlinkClick r:id="rId2"/>
              </a:rPr>
              <a:t>Common Voice</a:t>
            </a:r>
            <a:r>
              <a:rPr lang="en-US" dirty="0">
                <a:ea typeface="+mn-lt"/>
                <a:cs typeface="+mn-lt"/>
              </a:rPr>
              <a:t>,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translations  from 21 languages into English with Arabic word error rate 0.3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To achieve scale and sustainability, we will use common voice technique to our data set with </a:t>
            </a:r>
            <a:r>
              <a:rPr lang="en-US" dirty="0" err="1">
                <a:ea typeface="+mn-lt"/>
                <a:cs typeface="+mn-lt"/>
              </a:rPr>
              <a:t>CoVoST</a:t>
            </a:r>
            <a:r>
              <a:rPr lang="en-US" dirty="0">
                <a:ea typeface="+mn-lt"/>
                <a:cs typeface="+mn-lt"/>
              </a:rPr>
              <a:t> corpus.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By utilize </a:t>
            </a:r>
            <a:r>
              <a:rPr lang="en-US" dirty="0" err="1">
                <a:ea typeface="+mn-lt"/>
                <a:cs typeface="+mn-lt"/>
              </a:rPr>
              <a:t>Fairseq</a:t>
            </a:r>
            <a:r>
              <a:rPr lang="en-US" dirty="0">
                <a:ea typeface="+mn-lt"/>
                <a:cs typeface="+mn-lt"/>
              </a:rPr>
              <a:t>(-</a:t>
            </a:r>
            <a:r>
              <a:rPr lang="en-US" dirty="0" err="1">
                <a:ea typeface="+mn-lt"/>
                <a:cs typeface="+mn-lt"/>
              </a:rPr>
              <a:t>py</a:t>
            </a:r>
            <a:r>
              <a:rPr lang="en-US" dirty="0">
                <a:ea typeface="+mn-lt"/>
                <a:cs typeface="+mn-lt"/>
              </a:rPr>
              <a:t>)  modeling toolkit to train custom models for translation.</a:t>
            </a:r>
            <a:endParaRPr lang="en-US" dirty="0"/>
          </a:p>
          <a:p>
            <a:endParaRPr lang="en-US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9D44D-36EE-82F7-CC09-3F82CFFC25D8}"/>
              </a:ext>
            </a:extLst>
          </p:cNvPr>
          <p:cNvSpPr txBox="1"/>
          <p:nvPr/>
        </p:nvSpPr>
        <p:spPr>
          <a:xfrm>
            <a:off x="7982172" y="163970"/>
            <a:ext cx="42817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latin typeface="Times New Roman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8955535-63C9-4287-3765-6666EB5F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32" y="1237782"/>
            <a:ext cx="4960154" cy="277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74741-B234-6E2C-85D6-6CACBDACE0AB}"/>
              </a:ext>
            </a:extLst>
          </p:cNvPr>
          <p:cNvSpPr txBox="1"/>
          <p:nvPr/>
        </p:nvSpPr>
        <p:spPr>
          <a:xfrm>
            <a:off x="9175304" y="73733"/>
            <a:ext cx="3299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Alaa </a:t>
            </a:r>
            <a:r>
              <a:rPr lang="en-US" b="1" dirty="0" err="1">
                <a:latin typeface="Times New Roman"/>
                <a:ea typeface="+mn-lt"/>
                <a:cs typeface="+mn-lt"/>
              </a:rPr>
              <a:t>Basuny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b="1">
                <a:latin typeface="Times New Roman"/>
                <a:ea typeface="+mn-lt"/>
                <a:cs typeface="+mn-lt"/>
              </a:rPr>
              <a:t>: </a:t>
            </a:r>
            <a:r>
              <a:rPr lang="en-US" sz="1800" b="1">
                <a:latin typeface="Times New Roman"/>
                <a:cs typeface="Times New Roman"/>
              </a:rPr>
              <a:t>300327217</a:t>
            </a:r>
            <a:endParaRPr lang="en-US" dirty="0">
              <a:latin typeface="Times New Roman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0009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824</Words>
  <Application>Microsoft Office PowerPoint</Application>
  <PresentationFormat>Widescreen</PresentationFormat>
  <Paragraphs>106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Office Theme</vt:lpstr>
      <vt:lpstr>PowerPoint Presentation</vt:lpstr>
      <vt:lpstr>Problem Definition:-  According to the literature review of the machine translation domain, there is no speech translation model based on the end to end architecture for the Egyptian dialect language. </vt:lpstr>
      <vt:lpstr>Prototype using Figma</vt:lpstr>
      <vt:lpstr>Project DEMO</vt:lpstr>
      <vt:lpstr>Critical Requirements 1 :-</vt:lpstr>
      <vt:lpstr>Critical Requirements 2 :- </vt:lpstr>
      <vt:lpstr>Solution Design Con. </vt:lpstr>
      <vt:lpstr>Critical Requirements 3 :- </vt:lpstr>
      <vt:lpstr>Critical Requirements 4 :- </vt:lpstr>
      <vt:lpstr>Critical Requirements 4 Cont. :- </vt:lpstr>
      <vt:lpstr>References:-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Dr. Eman Ahmed</cp:lastModifiedBy>
  <cp:revision>434</cp:revision>
  <dcterms:created xsi:type="dcterms:W3CDTF">2022-11-05T14:36:11Z</dcterms:created>
  <dcterms:modified xsi:type="dcterms:W3CDTF">2022-11-06T03:59:32Z</dcterms:modified>
</cp:coreProperties>
</file>